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5" r:id="rId2"/>
    <p:sldId id="257" r:id="rId3"/>
    <p:sldId id="299" r:id="rId4"/>
    <p:sldId id="300" r:id="rId5"/>
    <p:sldId id="301" r:id="rId6"/>
    <p:sldId id="298" r:id="rId7"/>
    <p:sldId id="294" r:id="rId8"/>
    <p:sldId id="297" r:id="rId9"/>
    <p:sldId id="296" r:id="rId10"/>
    <p:sldId id="295" r:id="rId11"/>
    <p:sldId id="302" r:id="rId12"/>
    <p:sldId id="303" r:id="rId13"/>
    <p:sldId id="304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9E6702A-36FA-A042-B7A2-3FB04DD4359D}">
          <p14:sldIdLst>
            <p14:sldId id="265"/>
            <p14:sldId id="257"/>
            <p14:sldId id="299"/>
            <p14:sldId id="300"/>
            <p14:sldId id="301"/>
            <p14:sldId id="298"/>
            <p14:sldId id="294"/>
            <p14:sldId id="297"/>
            <p14:sldId id="296"/>
            <p14:sldId id="295"/>
            <p14:sldId id="302"/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3810"/>
    <a:srgbClr val="102C54"/>
    <a:srgbClr val="E9F1FA"/>
    <a:srgbClr val="F6F9FE"/>
    <a:srgbClr val="563838"/>
    <a:srgbClr val="3A270B"/>
    <a:srgbClr val="A9C8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6581"/>
  </p:normalViewPr>
  <p:slideViewPr>
    <p:cSldViewPr snapToGrid="0">
      <p:cViewPr varScale="1">
        <p:scale>
          <a:sx n="90" d="100"/>
          <a:sy n="90" d="100"/>
        </p:scale>
        <p:origin x="23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BA3EB-1C6E-5B41-BEAB-5ADEB7E42FB1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69519B-1C0C-7A43-B68C-55E9F96B1B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8409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In each event 8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compete: Ladies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, Men,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Ice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dance,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Pairs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their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respective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junior groups.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competions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have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same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structure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over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all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categories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Each one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composed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2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programs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short and free.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(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)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final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score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determined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the sum of the scores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obtained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in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performances (short and free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program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).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1539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In each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types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elements and components. The score of a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determined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the sum of the points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those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Elements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specific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gestures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jumps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spins.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Components are more general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related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performance,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interpretation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music, skating skills and transitions.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can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give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 score from -3 to +3.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base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value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proportional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difficulty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may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differ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among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events.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7772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In each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types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elements and components. The score of a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determined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the sum of the points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those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Elements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specific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gestures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jumps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spins.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Components are more general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related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performance,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interpretation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music, skating skills and transitions.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can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give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 score from -3 to +3.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base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value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proportional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difficulty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may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differ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among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events.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4240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In each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types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elements and components. The score of a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determined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the sum of the points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those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Elements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specific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gestures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jumps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spins.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Components are more general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related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performance,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interpretation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music, skating skills and transitions.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can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give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 score from -3 to +3.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base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value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proportional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difficulty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may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differ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among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events.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4909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In each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types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elements and components. The score of a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determined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the sum of the points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those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Elements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specific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gestures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jumps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spins.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Components are more general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related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performance,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interpretation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music, skating skills and transitions.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can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give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 score from -3 to +3.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base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value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proportional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difficulty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may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differ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among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events.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7758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In each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types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elements and components. The score of a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determined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the sum of the points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those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Elements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specific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gestures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jumps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spins.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Components are more general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related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performance,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interpretation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music, skating skills and transitions.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can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give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 score from -3 to +3.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base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value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proportional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difficulty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may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differ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among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events.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7667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7BF332-A0D4-8882-25E4-2E7FE19831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4CCC2BC-8D89-A0A0-420D-A3A6AE0C3D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49B776-8AC2-7799-5B51-8960FBCB6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872B11A-BDD5-2F14-A6AA-6D16333B4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99A86C-5722-81D8-871D-FC6F08E18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9393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E6552-7C83-646F-00BC-938AD02D1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7550E71-2F8C-C457-33B8-B4F36BE91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80A1FD-31D9-6F4F-D739-DFC13AE19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E79F52-92A7-AB7F-0169-9A9626E6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136094-D3C8-7CBD-6626-5B9F480BA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005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055A7B0-DB8E-685B-75B9-941FD43B10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3906EB2-9A9F-6D4A-E2BA-2712AB9B23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A41E95-1942-3B01-E56F-F04B5F1BD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0CA785-1443-D55A-3407-4BF9E3A6B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7D92C2D-DBC0-94DE-652E-9E530FBA2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794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63675F-A6E1-2EF1-C833-03D8E3501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39CC1AA-7FF6-7916-D475-C10D3D72D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C12458-20A5-4FA1-0F95-6D4D7AD08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FE585E-50B8-F52C-9CF4-775A82E5C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CDA21B-DBCE-780F-9A64-261B94E85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212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51219B-B2EB-7D7D-2E79-2E10C816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444137-5520-4BB2-36F2-C400AC219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B36C24-884F-EB27-918D-493F02F30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1B80B4-E571-8205-FA85-BA715A85A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321D54-4975-716F-3871-AC0A992FB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8443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23D0F1-F390-C070-76ED-539E26C78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FB9963-CD69-DB64-17AF-10468CC5A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008D4CE-A4A3-A070-28D3-2E25E36E9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82FFBF1-C8B9-F4F4-9CD2-7B50635B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48FD63B-6081-780B-07BC-FDACDB368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4F045C2-265C-26A6-D986-ADB4CD53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596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D8C751-3ECD-DEFA-F500-CF9E64230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E3A3DF6-ED14-99BA-0729-032C4EA04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46CCF3B-4BB2-6480-C95A-AA9C233C43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1163426-FE5F-A782-F752-CF1DFBAE3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667AD05-2606-5ECA-9090-53BC9D340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E03FDA0-4CB0-66C2-1BB8-EB9724694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6394316-DA09-23CF-DED1-79FD3404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AE7EB68-3ECE-72E5-09FB-8A631738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8878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17A162-C7CE-0BC0-EC6C-6F478126C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827A45F-3845-9B78-DAA9-A3C962D1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3F862F6-C0F4-30B0-E692-4C8B913F5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E99698-EC28-1F80-568E-3D7A5BFA3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810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8FFE9A1-C6D5-57E9-848F-D9B422DE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A0C26AC-61E9-13AD-B3C9-9B206B9E1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D98CAA0-C9C0-ABD3-51F1-DFDC9D348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634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8B5541-52B9-1F09-1054-2F716A24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CDF71C-2B3E-41A8-5E60-DB58AF6E9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C245FBC-5EF7-7D71-BC5E-817C71208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B2C121E-56DA-79E0-B65E-65A3774E8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478D22-DFCD-2F69-2D6E-8C512BC7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EF41AB-DAE4-0A11-7386-95B26EED5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4005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91E9B6-83F1-4D12-ACBE-02124D18D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B146736-51AA-2357-C51E-6541852CAC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79EC0F8-6876-17CD-06F0-3DF6CFAE9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2B5F7A8-47EF-A4A0-9903-823C12D09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2BF1AF7-51CF-89E1-4EBB-4085592C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632DC0F-C015-F7AB-FD97-7DCC35476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61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2FF26C0-66D6-0655-5BD4-683ED21E5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0CFEE2-57B5-689A-E1DC-0651DC877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0F741C4-6886-61B4-AD21-912082F5BE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B3393-B803-A043-8803-8AEECE40B597}" type="datetimeFigureOut">
              <a:rPr lang="it-IT" smtClean="0"/>
              <a:t>23/12/22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08F875-65CC-6A58-87E8-32CFE04B74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141565-474B-7CE5-F900-C54D36E8D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155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hyperlink" Target="https://www.isu.org/figure-skating/rules/fsk-judging-syste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sfigureskating.org/about/scoring-system" TargetMode="External"/><Relationship Id="rId5" Type="http://schemas.openxmlformats.org/officeDocument/2006/relationships/hyperlink" Target="https://en.wikipedia.org/wiki/ISU_Judging_System#:~:text=The%20seven%20elements%20required%20of,spiral%2C%20and%20one%20step%20sequence" TargetMode="External"/><Relationship Id="rId4" Type="http://schemas.openxmlformats.org/officeDocument/2006/relationships/hyperlink" Target="https://github.com/BuzzFeedNews/2018-02-figure-skating-analysi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valinsogna/data_visualization_project" TargetMode="External"/><Relationship Id="rId4" Type="http://schemas.openxmlformats.org/officeDocument/2006/relationships/hyperlink" Target="https://www.freepik.com/premium-photo/texture-blue-ice-surface-with-skate-scratches_5258233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zzFeedNews/2018-02-figure-skating-analysis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valinsogna/data_visualization_project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35C9D521-570D-FBAC-3422-9CB1444F7D3C}"/>
              </a:ext>
            </a:extLst>
          </p:cNvPr>
          <p:cNvSpPr/>
          <p:nvPr/>
        </p:nvSpPr>
        <p:spPr>
          <a:xfrm>
            <a:off x="2551132" y="2023809"/>
            <a:ext cx="7093910" cy="2810381"/>
          </a:xfrm>
          <a:prstGeom prst="rect">
            <a:avLst/>
          </a:prstGeom>
          <a:solidFill>
            <a:srgbClr val="E9F1FA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E9C35CBF-825E-DAF0-454C-70B9C002610F}"/>
              </a:ext>
            </a:extLst>
          </p:cNvPr>
          <p:cNvSpPr txBox="1">
            <a:spLocks/>
          </p:cNvSpPr>
          <p:nvPr/>
        </p:nvSpPr>
        <p:spPr>
          <a:xfrm>
            <a:off x="2366008" y="2530307"/>
            <a:ext cx="7459980" cy="7539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  <a:t>DATA VISUALISATION PROJECT</a:t>
            </a:r>
            <a:br>
              <a:rPr lang="en-US" sz="28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</a:br>
            <a:endParaRPr lang="en-US" sz="2800" i="1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A53E645-67F9-9EEB-4DCB-53325EDB8F7A}"/>
              </a:ext>
            </a:extLst>
          </p:cNvPr>
          <p:cNvSpPr txBox="1"/>
          <p:nvPr/>
        </p:nvSpPr>
        <p:spPr>
          <a:xfrm>
            <a:off x="3716053" y="3211136"/>
            <a:ext cx="4759891" cy="124649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2800" b="1" dirty="0">
                <a:solidFill>
                  <a:srgbClr val="543810"/>
                </a:solidFill>
                <a:latin typeface="Avenir Next Condensed Demi Bold" panose="020B0506020202020204" pitchFamily="34" charset="0"/>
              </a:rPr>
              <a:t>Valeria Insogna, Cecilia Zagni</a:t>
            </a:r>
          </a:p>
          <a:p>
            <a:pPr algn="ctr">
              <a:lnSpc>
                <a:spcPct val="150000"/>
              </a:lnSpc>
            </a:pPr>
            <a:r>
              <a:rPr lang="it-IT" sz="2400" i="1" dirty="0">
                <a:solidFill>
                  <a:srgbClr val="543810"/>
                </a:solidFill>
                <a:latin typeface="Avenir Next Condensed" panose="020B0506020202020204" pitchFamily="34" charset="0"/>
              </a:rPr>
              <a:t>December 2022</a:t>
            </a:r>
          </a:p>
        </p:txBody>
      </p:sp>
      <p:sp>
        <p:nvSpPr>
          <p:cNvPr id="8" name="Cornice 7">
            <a:extLst>
              <a:ext uri="{FF2B5EF4-FFF2-40B4-BE49-F238E27FC236}">
                <a16:creationId xmlns:a16="http://schemas.microsoft.com/office/drawing/2014/main" id="{8118534E-06CF-A30D-05F6-360E199A7860}"/>
              </a:ext>
            </a:extLst>
          </p:cNvPr>
          <p:cNvSpPr>
            <a:spLocks/>
          </p:cNvSpPr>
          <p:nvPr/>
        </p:nvSpPr>
        <p:spPr>
          <a:xfrm>
            <a:off x="2254685" y="1791222"/>
            <a:ext cx="7665929" cy="3269293"/>
          </a:xfrm>
          <a:custGeom>
            <a:avLst/>
            <a:gdLst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510044 w 8352000"/>
              <a:gd name="connsiteY5" fmla="*/ 510044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510044 w 8352000"/>
              <a:gd name="connsiteY9" fmla="*/ 510044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58616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52000" h="4080353">
                <a:moveTo>
                  <a:pt x="0" y="0"/>
                </a:moveTo>
                <a:lnTo>
                  <a:pt x="8352000" y="0"/>
                </a:lnTo>
                <a:lnTo>
                  <a:pt x="8352000" y="4080353"/>
                </a:lnTo>
                <a:lnTo>
                  <a:pt x="0" y="4080353"/>
                </a:lnTo>
                <a:lnTo>
                  <a:pt x="0" y="0"/>
                </a:lnTo>
                <a:close/>
                <a:moveTo>
                  <a:pt x="134264" y="121737"/>
                </a:moveTo>
                <a:cubicBezTo>
                  <a:pt x="130088" y="1396521"/>
                  <a:pt x="125913" y="2683832"/>
                  <a:pt x="121737" y="3958616"/>
                </a:cubicBezTo>
                <a:lnTo>
                  <a:pt x="8255315" y="3983668"/>
                </a:lnTo>
                <a:cubicBezTo>
                  <a:pt x="8251140" y="2696358"/>
                  <a:pt x="8246964" y="1409047"/>
                  <a:pt x="8242789" y="121737"/>
                </a:cubicBezTo>
                <a:lnTo>
                  <a:pt x="134264" y="121737"/>
                </a:lnTo>
                <a:close/>
              </a:path>
            </a:pathLst>
          </a:custGeom>
          <a:solidFill>
            <a:srgbClr val="E9F1FA"/>
          </a:solidFill>
          <a:ln w="6350">
            <a:solidFill>
              <a:srgbClr val="F6F9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7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6EBED88-C181-1243-7E5D-DA89B8A61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40B89DD6-CED9-6707-ACE8-A172564254C9}"/>
              </a:ext>
            </a:extLst>
          </p:cNvPr>
          <p:cNvCxnSpPr/>
          <p:nvPr/>
        </p:nvCxnSpPr>
        <p:spPr>
          <a:xfrm>
            <a:off x="1990725" y="3652838"/>
            <a:ext cx="276225" cy="1104900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BC51511D-E469-B162-C8CF-72C1D04DC8FA}"/>
              </a:ext>
            </a:extLst>
          </p:cNvPr>
          <p:cNvCxnSpPr>
            <a:cxnSpLocks/>
          </p:cNvCxnSpPr>
          <p:nvPr/>
        </p:nvCxnSpPr>
        <p:spPr>
          <a:xfrm flipH="1" flipV="1">
            <a:off x="4087906" y="2079812"/>
            <a:ext cx="284442" cy="579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5A85575-BA32-38BD-9E82-C2C8C7868C73}"/>
              </a:ext>
            </a:extLst>
          </p:cNvPr>
          <p:cNvCxnSpPr>
            <a:cxnSpLocks/>
          </p:cNvCxnSpPr>
          <p:nvPr/>
        </p:nvCxnSpPr>
        <p:spPr>
          <a:xfrm flipV="1">
            <a:off x="6912349" y="2731247"/>
            <a:ext cx="307227" cy="9215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8C91C794-EE8E-94E0-4F64-F299A0771DA4}"/>
              </a:ext>
            </a:extLst>
          </p:cNvPr>
          <p:cNvCxnSpPr>
            <a:cxnSpLocks/>
          </p:cNvCxnSpPr>
          <p:nvPr/>
        </p:nvCxnSpPr>
        <p:spPr>
          <a:xfrm>
            <a:off x="8723219" y="3739497"/>
            <a:ext cx="970616" cy="1113397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103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Avenir Next Condensed Demi Bold" panose="020B0506020202020204" pitchFamily="34" charset="0"/>
              </a:rPr>
              <a:t>INDIVIDUAL CONTRIBUTIONS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872838" y="1466924"/>
            <a:ext cx="9947563" cy="39241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Dataset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Zagni.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brainstorming: Insogna, Zagni.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one data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Zagni.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Insogna.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: Insogna.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Zagni.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Slides and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refinements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Insogna, Zagni.</a:t>
            </a:r>
          </a:p>
        </p:txBody>
      </p:sp>
    </p:spTree>
    <p:extLst>
      <p:ext uri="{BB962C8B-B14F-4D97-AF65-F5344CB8AC3E}">
        <p14:creationId xmlns:p14="http://schemas.microsoft.com/office/powerpoint/2010/main" val="4251586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Avenir Next Condensed Demi Bold" panose="020B0506020202020204" pitchFamily="34" charset="0"/>
              </a:rPr>
              <a:t>REFERENCES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1122217" y="2020922"/>
            <a:ext cx="9947563" cy="2816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hlinkClick r:id="rId4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hlinkClick r:id="rId5"/>
              </a:rPr>
              <a:t>https://en.wikipedia.org/wiki/ISU_Judging_System#:~:text=The%20seven%20elements%20required%20of,spiral%2C%20and%20one%20step%20sequence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hlinkClick r:id="rId6"/>
              </a:rPr>
              <a:t>https://www.usfigureskating.org/about/scoring-system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hlinkClick r:id="rId7"/>
              </a:rPr>
              <a:t>https://www.isu.org/figure-skating/rules/fsk-judging-system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03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Avenir Next Condensed Demi Bold" panose="020B0506020202020204" pitchFamily="34" charset="0"/>
              </a:rPr>
              <a:t>LICENSE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2244436" y="2828835"/>
            <a:ext cx="738447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Background image:</a:t>
            </a:r>
            <a:endParaRPr lang="it-IT" sz="2400" dirty="0">
              <a:solidFill>
                <a:srgbClr val="0563C1"/>
              </a:solidFill>
              <a:latin typeface="Avenir Next Condensed" panose="020B0506020202020204" pitchFamily="34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it-IT" sz="2400" dirty="0">
                <a:solidFill>
                  <a:srgbClr val="0563C1"/>
                </a:solidFill>
                <a:latin typeface="Avenir Next Condensed" panose="020B0506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https://www.freepik.com/premium-photo/texture-blue-ice-surface-with-skate-scratches_5258233.htm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( see premium license 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hlinkClick r:id="rId5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).</a:t>
            </a:r>
          </a:p>
        </p:txBody>
      </p:sp>
    </p:spTree>
    <p:extLst>
      <p:ext uri="{BB962C8B-B14F-4D97-AF65-F5344CB8AC3E}">
        <p14:creationId xmlns:p14="http://schemas.microsoft.com/office/powerpoint/2010/main" val="133704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14374"/>
          </a:xfrm>
          <a:blipFill dpi="0" rotWithShape="1">
            <a:blip r:embed="rId2">
              <a:alphaModFix amt="90000"/>
            </a:blip>
            <a:srcRect/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Avenir Next Condensed Demi Bold" panose="020B0506020202020204" pitchFamily="34" charset="0"/>
              </a:rPr>
              <a:t>INTRODUCTION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3523BC-244A-96CE-7649-5E139FD5F5CC}"/>
              </a:ext>
            </a:extLst>
          </p:cNvPr>
          <p:cNvSpPr txBox="1"/>
          <p:nvPr/>
        </p:nvSpPr>
        <p:spPr>
          <a:xfrm>
            <a:off x="580183" y="2762667"/>
            <a:ext cx="11311001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dataset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contains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informations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17 m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ajor international </a:t>
            </a:r>
            <a:r>
              <a:rPr lang="it-IT" sz="2400" b="1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events of figure skating 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from </a:t>
            </a:r>
            <a:r>
              <a:rPr lang="it-IT" sz="24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October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2016 to </a:t>
            </a:r>
            <a:r>
              <a:rPr lang="it-IT" sz="24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December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2017.</a:t>
            </a:r>
          </a:p>
          <a:p>
            <a:pPr>
              <a:lnSpc>
                <a:spcPct val="150000"/>
              </a:lnSpc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Dataset source: 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hlinkClick r:id="rId3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58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Avenir Next Condensed Demi Bold" panose="020B0506020202020204" pitchFamily="34" charset="0"/>
              </a:rPr>
              <a:t>HOW DOES AN EVENT WORK?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603339" y="2383406"/>
            <a:ext cx="1148636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In each event 8 </a:t>
            </a:r>
            <a:r>
              <a:rPr lang="it-IT" sz="2400" b="1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categories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compete: Ladies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, Men,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Ice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dance,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Pairs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their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respective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junior groups.</a:t>
            </a:r>
          </a:p>
          <a:p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competions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have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same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structure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over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all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categories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Each one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composed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2 </a:t>
            </a:r>
            <a:r>
              <a:rPr lang="it-IT" sz="2400" b="1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programs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</a:t>
            </a:r>
            <a:r>
              <a:rPr lang="it-IT" sz="24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  <a:t>short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24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  <a:t>free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</a:t>
            </a:r>
          </a:p>
          <a:p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(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)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score = short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program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score+ free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program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score.</a:t>
            </a:r>
          </a:p>
        </p:txBody>
      </p:sp>
    </p:spTree>
    <p:extLst>
      <p:ext uri="{BB962C8B-B14F-4D97-AF65-F5344CB8AC3E}">
        <p14:creationId xmlns:p14="http://schemas.microsoft.com/office/powerpoint/2010/main" val="1835809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Avenir Next Condensed Demi Bold" panose="020B0506020202020204" pitchFamily="34" charset="0"/>
              </a:rPr>
              <a:t>HOW TO CALCULATE THE SCORES?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425886" y="1256633"/>
            <a:ext cx="1148636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In each performance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types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judged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</a:t>
            </a:r>
            <a:r>
              <a:rPr lang="it-IT" sz="24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24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</a:t>
            </a:r>
          </a:p>
          <a:p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Performance score = elements score + components score.</a:t>
            </a:r>
          </a:p>
          <a:p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Examples of elements: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jumps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spins. </a:t>
            </a:r>
          </a:p>
          <a:p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Examples of components: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interpretation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music, skating skills and transitions.</a:t>
            </a:r>
          </a:p>
          <a:p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Element’s score = element’s base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value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+ judge’s score,               judge’s score ∈ [ -3, +3]</a:t>
            </a:r>
          </a:p>
          <a:p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Component score =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factor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* judge’s score,                                         judge’s score ∈ [ 0.25, 10]</a:t>
            </a:r>
          </a:p>
          <a:p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107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Avenir Next Condensed Demi Bold" panose="020B0506020202020204" pitchFamily="34" charset="0"/>
              </a:rPr>
              <a:t>DATASET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637309" y="869094"/>
            <a:ext cx="99475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Some of the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main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informations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considered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 after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event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category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program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athlete_name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athlete_nation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element_base_value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total_element_score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total_component_score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judge_nation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rank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cs typeface="Consolas" panose="020B0609020204030204" pitchFamily="49" charset="0"/>
              </a:rPr>
              <a:t>…</a:t>
            </a:r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endParaRPr lang="it-IT" sz="2400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  <a:p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You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can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find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processed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dataset and code 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  <a:hlinkClick r:id="rId4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9739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2800"/>
          </a:xfrm>
          <a:blipFill>
            <a:blip r:embed="rId2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Avenir Next Condensed Demi Bold" panose="020B0506020202020204" pitchFamily="34" charset="0"/>
              </a:rPr>
              <a:t>QUESTIONS ADDRESSED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3523BC-244A-96CE-7649-5E139FD5F5CC}"/>
              </a:ext>
            </a:extLst>
          </p:cNvPr>
          <p:cNvSpPr txBox="1">
            <a:spLocks noChangeAspect="1"/>
          </p:cNvSpPr>
          <p:nvPr/>
        </p:nvSpPr>
        <p:spPr>
          <a:xfrm>
            <a:off x="1641291" y="2602629"/>
            <a:ext cx="8367386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SzPct val="12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Do the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favor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compatriot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?</a:t>
            </a:r>
          </a:p>
          <a:p>
            <a:pPr marL="342900" indent="-342900">
              <a:lnSpc>
                <a:spcPct val="150000"/>
              </a:lnSpc>
              <a:buSzPct val="12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Are elements more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important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than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components in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establishing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ranking?</a:t>
            </a:r>
          </a:p>
          <a:p>
            <a:pPr marL="342900" indent="-342900">
              <a:lnSpc>
                <a:spcPct val="150000"/>
              </a:lnSpc>
              <a:buSzPct val="12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Which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present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most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difficult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elements and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how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do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they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rank</a:t>
            </a:r>
            <a:r>
              <a:rPr lang="it-IT" sz="24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29274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5111B0AF-4C4F-9D95-8687-2A75DC2BB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099" y="469889"/>
            <a:ext cx="11160000" cy="594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2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EEE95662-6D04-F528-A0D9-E7EE55DA1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00" y="456398"/>
            <a:ext cx="11160000" cy="594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97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DE076D50-0E27-295C-1E66-4B50E18CA1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4047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 2013-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11006</TotalTime>
  <Words>996</Words>
  <Application>Microsoft Macintosh PowerPoint</Application>
  <PresentationFormat>Widescreen</PresentationFormat>
  <Paragraphs>94</Paragraphs>
  <Slides>13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9" baseType="lpstr">
      <vt:lpstr>Arial</vt:lpstr>
      <vt:lpstr>Avenir Next Condensed</vt:lpstr>
      <vt:lpstr>Avenir Next Condensed Demi Bold</vt:lpstr>
      <vt:lpstr>Calibri</vt:lpstr>
      <vt:lpstr>Calibri Light</vt:lpstr>
      <vt:lpstr>Tema di Office</vt:lpstr>
      <vt:lpstr>Presentazione standard di PowerPoint</vt:lpstr>
      <vt:lpstr>INTRODUCTION</vt:lpstr>
      <vt:lpstr>HOW DOES AN EVENT WORK?</vt:lpstr>
      <vt:lpstr>HOW TO CALCULATE THE SCORES?</vt:lpstr>
      <vt:lpstr>DATASET</vt:lpstr>
      <vt:lpstr>QUESTIONS ADDRESSED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INDIVIDUAL CONTRIBUTIONS</vt:lpstr>
      <vt:lpstr>REFERENCES</vt:lpstr>
      <vt:lpstr>LICENSE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RETRIVIAL AND DATA VISUALIATION PROJECT</dc:title>
  <dc:creator>INSOGNA VALERIA [SM3500504]</dc:creator>
  <cp:lastModifiedBy>INSOGNA VALERIA [SM3500504]</cp:lastModifiedBy>
  <cp:revision>57</cp:revision>
  <dcterms:created xsi:type="dcterms:W3CDTF">2022-12-05T09:52:32Z</dcterms:created>
  <dcterms:modified xsi:type="dcterms:W3CDTF">2022-12-24T16:53:29Z</dcterms:modified>
</cp:coreProperties>
</file>

<file path=docProps/thumbnail.jpeg>
</file>